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6" r:id="rId6"/>
    <p:sldId id="265" r:id="rId7"/>
    <p:sldId id="263" r:id="rId8"/>
    <p:sldId id="264" r:id="rId9"/>
    <p:sldId id="266" r:id="rId10"/>
    <p:sldId id="270" r:id="rId11"/>
    <p:sldId id="261" r:id="rId12"/>
    <p:sldId id="262" r:id="rId13"/>
    <p:sldId id="272" r:id="rId14"/>
    <p:sldId id="269" r:id="rId15"/>
    <p:sldId id="273" r:id="rId16"/>
    <p:sldId id="25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BF0"/>
    <a:srgbClr val="93E3FF"/>
    <a:srgbClr val="86AAD6"/>
    <a:srgbClr val="88CB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3D00C-681E-B286-8674-7ED56B1687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83B883-072F-6988-3CDA-037AEEECA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11DEB-E66C-4109-3996-F0C6AC143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9BB7-E8D8-47DB-916B-4F310E49D75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A88D3-FB85-60AB-BD94-0EF6FB134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CF66D-A3C4-26A7-4DF2-17EBC10D7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400E-F18E-4F4F-A422-96592B30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92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47708-08F1-F3FB-5C83-A2C20261B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AC9CB-241E-227E-42F0-051A53B11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D594D-10D7-6EEB-F167-66B6DC1AC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9BB7-E8D8-47DB-916B-4F310E49D75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D2756-F7D0-FADC-0995-973E420B4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3622B-FE29-291D-0194-018144715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400E-F18E-4F4F-A422-96592B30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08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6CDE35-22FA-3B83-642D-77B24F9ACA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313EDF-2AFF-08D2-7DEF-3387AF755B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D13DD-8F82-6F8B-0D97-C5A1B931F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9BB7-E8D8-47DB-916B-4F310E49D75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0BA13-9422-1B73-2357-A538B0E1F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39DFD-1431-C937-55C2-9C19FEB21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400E-F18E-4F4F-A422-96592B30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82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C8932-9DD8-83E3-3668-C15D109B3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E1479-E92C-5033-1C0A-B5EE31381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24617-FAA3-B221-FA1B-FF26ECB6F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9BB7-E8D8-47DB-916B-4F310E49D75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9F9D0-A0AA-82A1-D847-9ED0681F0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1C212-E58E-C3E1-ACC5-0CE2F88BC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400E-F18E-4F4F-A422-96592B30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25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50677-E110-04B0-4C54-47160B78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44B60C-37E9-E836-AA64-DE59C3E71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189DC-A8BA-4619-EDC8-32CEE756B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9BB7-E8D8-47DB-916B-4F310E49D75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D0FA0-83FA-A9AF-D6C5-08D94359E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45158-1E09-E5C1-C2AE-B0741C9A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400E-F18E-4F4F-A422-96592B30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57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84489-798D-31AF-2542-8AFAC63E2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FBB4B-8E14-2476-04CC-F2958D742D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C1F730-A04F-3760-685D-7674FF2A4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01FF6B-77D7-CD35-5284-29C12740D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9BB7-E8D8-47DB-916B-4F310E49D75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3ACFB5-7F67-90C2-9FDE-E2FBFBE6B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E9ED09-DE82-B970-1855-AB77BF145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400E-F18E-4F4F-A422-96592B30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10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9E40E-E01A-A3AE-0793-93CF0762D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C0481-DF2F-0295-6135-A9C678693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C725EF-3A84-9A04-68FD-E93433498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4C09E-960B-BB11-A9B7-E9E677B1E1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954891-B3C6-4443-0DC7-2B5A65B426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A3A3B6-7E07-6700-EAD2-5F74AA84A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9BB7-E8D8-47DB-916B-4F310E49D75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11083E-088A-5084-B8B1-8CEB756AF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1F2A5A-C01B-5E1C-377E-600D03963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400E-F18E-4F4F-A422-96592B30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30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5D505-B1F8-ED2F-BBF7-F1B0AEE6B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92B2A6-9CD8-8B3E-704E-BE64AE104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9BB7-E8D8-47DB-916B-4F310E49D75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EA3E0D-7535-C51A-19C8-A5E844430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CB201A-B8FE-1218-2517-C3F2A0994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400E-F18E-4F4F-A422-96592B30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96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5F0F72-6C31-A702-7C77-59A44B0D0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9BB7-E8D8-47DB-916B-4F310E49D75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4177E-5C0C-5030-6AF0-F634627CA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FF70B-AAF5-DC8E-7642-B94959DCD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400E-F18E-4F4F-A422-96592B30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00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424B3-7E81-D3F8-2706-55E05E018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86436-10AB-888D-194F-C3DB07F82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3DDA4B-AAE4-8C4F-0AB3-6739CB6AA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0B400-5B8B-1C4F-E4A5-196517C66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9BB7-E8D8-47DB-916B-4F310E49D75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A7938-8445-082D-879F-6A21D5C2B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9C9BA-1753-4849-A70F-C16FACAA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400E-F18E-4F4F-A422-96592B30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30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0EB04-D7C0-7C71-17F7-07ED8C850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E9AAD7-41AF-6560-27F1-6201107BB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83F591-B40C-88BC-FE53-570604C1E4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E89ECF-27A6-41CC-59FE-1DDC14CF7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9BB7-E8D8-47DB-916B-4F310E49D75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EDC50-C768-0380-4D38-01C137C4A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7B1AAE-48F5-A8BE-B25D-4F31C1CC3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400E-F18E-4F4F-A422-96592B30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67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6000">
              <a:schemeClr val="bg1"/>
            </a:gs>
            <a:gs pos="68000">
              <a:schemeClr val="accent5">
                <a:lumMod val="60000"/>
                <a:lumOff val="40000"/>
              </a:schemeClr>
            </a:gs>
            <a:gs pos="49000">
              <a:srgbClr val="D0DBF0"/>
            </a:gs>
          </a:gsLst>
          <a:path path="circle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D0626-1DE8-4AE8-6B58-FB1739FCE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419C09-767C-1891-43C1-785F28409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992FE-45CF-849B-BB88-341B8A24C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49BB7-E8D8-47DB-916B-4F310E49D75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1F5FA-4905-7E54-755A-0490285060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3539B-FC0D-6C07-5006-4D0F9D2F4B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9400E-F18E-4F4F-A422-96592B30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6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7/06/relationships/model3d" Target="../media/model3d4.glb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7/06/relationships/model3d" Target="../media/model3d3.glb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Triangle 10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logo of a tree with colorful leaves&#10;&#10;Description automatically generated">
            <a:extLst>
              <a:ext uri="{FF2B5EF4-FFF2-40B4-BE49-F238E27FC236}">
                <a16:creationId xmlns:a16="http://schemas.microsoft.com/office/drawing/2014/main" id="{79179BC3-740C-EAA4-8A91-7A5D1E6F0D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134" y="318165"/>
            <a:ext cx="3400426" cy="3400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F261B5-4B76-566C-0C71-0BAEA2B9E587}"/>
              </a:ext>
            </a:extLst>
          </p:cNvPr>
          <p:cNvSpPr txBox="1"/>
          <p:nvPr/>
        </p:nvSpPr>
        <p:spPr>
          <a:xfrm>
            <a:off x="741349" y="2993983"/>
            <a:ext cx="83213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yriad Pro Light" panose="020B0403030403020204" pitchFamily="34" charset="0"/>
              </a:rPr>
              <a:t>Clinical Breakout Session – Immunization Module</a:t>
            </a:r>
          </a:p>
          <a:p>
            <a:endParaRPr lang="en-US" dirty="0">
              <a:latin typeface="Myriad Pro Light" panose="020B0403030403020204" pitchFamily="34" charset="0"/>
            </a:endParaRPr>
          </a:p>
          <a:p>
            <a:r>
              <a:rPr lang="en-US" sz="3600" b="1" dirty="0">
                <a:latin typeface="Myriad Pro Light" panose="020B0403030403020204" pitchFamily="34" charset="0"/>
              </a:rPr>
              <a:t>Immunization Station</a:t>
            </a:r>
          </a:p>
          <a:p>
            <a:endParaRPr lang="en-US" dirty="0">
              <a:latin typeface="Myriad Pro Light" panose="020B0403030403020204" pitchFamily="34" charset="0"/>
            </a:endParaRPr>
          </a:p>
          <a:p>
            <a:r>
              <a:rPr lang="en-US" dirty="0">
                <a:latin typeface="Myriad Pro Light" panose="020B0403030403020204" pitchFamily="34" charset="0"/>
              </a:rPr>
              <a:t>Jasmine Johnson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Red Blood Cells">
                <a:extLst>
                  <a:ext uri="{FF2B5EF4-FFF2-40B4-BE49-F238E27FC236}">
                    <a16:creationId xmlns:a16="http://schemas.microsoft.com/office/drawing/2014/main" id="{EF59342D-E63E-C0DA-6705-CDAAD24B0D7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43575254"/>
                  </p:ext>
                </p:extLst>
              </p:nvPr>
            </p:nvGraphicFramePr>
            <p:xfrm>
              <a:off x="4941793" y="1722018"/>
              <a:ext cx="4528503" cy="466169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528503" cy="4661694"/>
                    </a:xfrm>
                    <a:prstGeom prst="rect">
                      <a:avLst/>
                    </a:prstGeom>
                  </am3d:spPr>
                  <am3d:camera>
                    <am3d:pos x="0" y="0" z="798883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473862" d="1000000"/>
                    <am3d:preTrans dx="3586" dy="2661096" dz="2366"/>
                    <am3d:scale>
                      <am3d:sx n="1000000" d="1000000"/>
                      <am3d:sy n="1000000" d="1000000"/>
                      <am3d:sz n="1000000" d="1000000"/>
                    </am3d:scale>
                    <am3d:rot ax="-2302548" ay="356234" az="-28097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68498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Red Blood Cells">
                <a:extLst>
                  <a:ext uri="{FF2B5EF4-FFF2-40B4-BE49-F238E27FC236}">
                    <a16:creationId xmlns:a16="http://schemas.microsoft.com/office/drawing/2014/main" id="{EF59342D-E63E-C0DA-6705-CDAAD24B0D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41793" y="1722018"/>
                <a:ext cx="4528503" cy="466169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889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22448-01D2-B56F-C21B-4337DFB9B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Myriad Pro Light" panose="020B0403030403020204"/>
              </a:rPr>
              <a:t>Key Tips</a:t>
            </a:r>
            <a:endParaRPr lang="en-US" dirty="0">
              <a:latin typeface="Myriad Pro Light" panose="020B040303040302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D25D6-59D9-3526-8C09-2ABAEA51ED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Myriad Pro Light" panose="020B0403030403020204"/>
              </a:rPr>
              <a:t>Immunization Report</a:t>
            </a:r>
          </a:p>
          <a:p>
            <a:pPr lvl="1"/>
            <a:r>
              <a:rPr lang="en-US" dirty="0">
                <a:latin typeface="Myriad Pro Light" panose="020B0403030403020204"/>
              </a:rPr>
              <a:t>Example: copy of immunizations received (administered, historical, refused)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EC1235-4707-133E-536A-438D3BEB6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884" y="2285959"/>
            <a:ext cx="5046874" cy="3891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666639-5E22-3F98-4ED9-A4A804F0B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002" y="0"/>
            <a:ext cx="5425910" cy="20972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C8842C-6AF9-6E4B-FDCA-08B211DE1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98" y="3342452"/>
            <a:ext cx="528680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of a tree with colorful leaves&#10;&#10;Description automatically generated">
            <a:extLst>
              <a:ext uri="{FF2B5EF4-FFF2-40B4-BE49-F238E27FC236}">
                <a16:creationId xmlns:a16="http://schemas.microsoft.com/office/drawing/2014/main" id="{F231DCD0-0179-9257-B83D-DD9D676A42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4" y="4457699"/>
            <a:ext cx="2638425" cy="26384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18FDF7-4E29-2194-7C80-DF764BB0A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yriad Pro Light" panose="020B0403030403020204"/>
              </a:rPr>
              <a:t>Additional Enhancements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F3F5C26-0118-FD31-3F2C-7E7350232E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Myriad Pro Light" panose="020B0403030403020204"/>
              </a:rPr>
              <a:t>Route and Site have been defaulted to only what the registry accepts.</a:t>
            </a:r>
          </a:p>
          <a:p>
            <a:r>
              <a:rPr lang="en-US" dirty="0">
                <a:latin typeface="Myriad Pro Light" panose="020B0403030403020204"/>
              </a:rPr>
              <a:t>A new EHR permission to allow Admin users to pin vaccines for an entire practice</a:t>
            </a:r>
          </a:p>
          <a:p>
            <a:endParaRPr lang="en-US" dirty="0">
              <a:latin typeface="Myriad Pro Light" panose="020B0403030403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7C1D73-22A3-960C-6085-9C895C9FE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4153" y="1358639"/>
            <a:ext cx="5546573" cy="3431110"/>
          </a:xfrm>
          <a:prstGeom prst="rect">
            <a:avLst/>
          </a:prstGeom>
        </p:spPr>
      </p:pic>
      <p:pic>
        <p:nvPicPr>
          <p:cNvPr id="4" name="06 Applause - Large Opera House Audience- Applause with Yells, Crowd, Theater, Theatre Applauding &amp; Clapping Crowds(1)">
            <a:hlinkClick r:id="" action="ppaction://media"/>
            <a:extLst>
              <a:ext uri="{FF2B5EF4-FFF2-40B4-BE49-F238E27FC236}">
                <a16:creationId xmlns:a16="http://schemas.microsoft.com/office/drawing/2014/main" id="{58E967FB-A00E-F22E-F145-E852F66012CA}"/>
              </a:ext>
            </a:extLst>
          </p:cNvPr>
          <p:cNvPicPr>
            <a:picLocks noGrp="1" noChangeAspect="1"/>
          </p:cNvPicPr>
          <p:nvPr>
            <p:ph sz="half" idx="2"/>
            <a:audioFile r:link="rId1"/>
            <p:extLst>
              <p:ext uri="{DAA4B4D4-6D71-4841-9C94-3DE7FCFB9230}">
                <p14:media xmlns:p14="http://schemas.microsoft.com/office/powerpoint/2010/main" r:embed="rId2">
                  <p14:trim st="6800" end="6415.4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2553" y="1487488"/>
            <a:ext cx="406400" cy="406400"/>
          </a:xfrm>
        </p:spPr>
      </p:pic>
    </p:spTree>
    <p:extLst>
      <p:ext uri="{BB962C8B-B14F-4D97-AF65-F5344CB8AC3E}">
        <p14:creationId xmlns:p14="http://schemas.microsoft.com/office/powerpoint/2010/main" val="258634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of a tree with colorful leaves&#10;&#10;Description automatically generated">
            <a:extLst>
              <a:ext uri="{FF2B5EF4-FFF2-40B4-BE49-F238E27FC236}">
                <a16:creationId xmlns:a16="http://schemas.microsoft.com/office/drawing/2014/main" id="{F231DCD0-0179-9257-B83D-DD9D676A42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4" y="4457699"/>
            <a:ext cx="2638425" cy="26384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18FDF7-4E29-2194-7C80-DF764BB0A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yriad Pro Light" panose="020B0403030403020204"/>
              </a:rPr>
              <a:t>Enhancements Coming Soon!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F342D5C-2E59-F08B-9920-B0AA00AFD9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Myriad Pro Light" panose="020B0403030403020204"/>
              </a:rPr>
              <a:t>Coming Soon:</a:t>
            </a:r>
          </a:p>
          <a:p>
            <a:pPr lvl="1"/>
            <a:r>
              <a:rPr lang="en-US" dirty="0">
                <a:latin typeface="Myriad Pro Light" panose="020B0403030403020204"/>
              </a:rPr>
              <a:t>In stock indicator when searching vaccines (available for lot type workflow)</a:t>
            </a:r>
          </a:p>
          <a:p>
            <a:pPr lvl="1"/>
            <a:r>
              <a:rPr lang="en-US" dirty="0">
                <a:latin typeface="Myriad Pro Light" panose="020B0403030403020204"/>
              </a:rPr>
              <a:t>Consent reminder on vaccination administration screen and on demographics page</a:t>
            </a:r>
          </a:p>
        </p:txBody>
      </p:sp>
      <p:pic>
        <p:nvPicPr>
          <p:cNvPr id="1026" name="Picture 2" descr="Coming Soon Vector at Vectorified.com | Collection of Coming Soon ...">
            <a:extLst>
              <a:ext uri="{FF2B5EF4-FFF2-40B4-BE49-F238E27FC236}">
                <a16:creationId xmlns:a16="http://schemas.microsoft.com/office/drawing/2014/main" id="{ACF425F4-3A43-BF3C-9128-95D04815BBC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chat&#10;&#10;Description automatically generated">
            <a:extLst>
              <a:ext uri="{FF2B5EF4-FFF2-40B4-BE49-F238E27FC236}">
                <a16:creationId xmlns:a16="http://schemas.microsoft.com/office/drawing/2014/main" id="{847E4030-B8D2-69EF-F6D4-7BC90F984D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6" t="15844" r="12364" b="3185"/>
          <a:stretch/>
        </p:blipFill>
        <p:spPr>
          <a:xfrm>
            <a:off x="0" y="1690688"/>
            <a:ext cx="6469142" cy="3450209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8349657C-FBCE-BF9A-50C3-2F37EA9460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11989" r="32273" b="26095"/>
          <a:stretch/>
        </p:blipFill>
        <p:spPr>
          <a:xfrm>
            <a:off x="0" y="1761014"/>
            <a:ext cx="6469141" cy="3483383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25F549A3-2EEA-8DBE-789F-FA944F7FC7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83" t="7934" r="31258" b="28191"/>
          <a:stretch/>
        </p:blipFill>
        <p:spPr>
          <a:xfrm>
            <a:off x="-244160" y="1755299"/>
            <a:ext cx="6713301" cy="351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uiExpand="1" build="p"/>
      <p:bldP spid="8" grpId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of a tree with colorful leaves&#10;&#10;Description automatically generated">
            <a:extLst>
              <a:ext uri="{FF2B5EF4-FFF2-40B4-BE49-F238E27FC236}">
                <a16:creationId xmlns:a16="http://schemas.microsoft.com/office/drawing/2014/main" id="{F231DCD0-0179-9257-B83D-DD9D676A42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4" y="4457699"/>
            <a:ext cx="2638425" cy="26384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18FDF7-4E29-2194-7C80-DF764BB0A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yriad Pro Light" panose="020B0403030403020204"/>
              </a:rPr>
              <a:t>Q&amp;A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Content Placeholder 5" descr="Head With Gears">
                <a:extLst>
                  <a:ext uri="{FF2B5EF4-FFF2-40B4-BE49-F238E27FC236}">
                    <a16:creationId xmlns:a16="http://schemas.microsoft.com/office/drawing/2014/main" id="{B4F26925-65F9-D04B-706F-38E4038350BE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387594276"/>
                  </p:ext>
                </p:extLst>
              </p:nvPr>
            </p:nvGraphicFramePr>
            <p:xfrm>
              <a:off x="3323606" y="1136607"/>
              <a:ext cx="4701505" cy="544965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701505" cy="5449653"/>
                    </a:xfrm>
                    <a:prstGeom prst="rect">
                      <a:avLst/>
                    </a:prstGeom>
                  </am3d:spPr>
                  <am3d:camera>
                    <am3d:pos x="0" y="0" z="6268937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171" d="1000000"/>
                    <am3d:preTrans dx="-164765" dy="-18081215" dz="-21786"/>
                    <am3d:scale>
                      <am3d:sx n="1000000" d="1000000"/>
                      <am3d:sy n="1000000" d="1000000"/>
                      <am3d:sz n="1000000" d="1000000"/>
                    </am3d:scale>
                    <am3d:rot ax="-759136" ay="85438" az="-1918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75186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Content Placeholder 5" descr="Head With Gears">
                <a:extLst>
                  <a:ext uri="{FF2B5EF4-FFF2-40B4-BE49-F238E27FC236}">
                    <a16:creationId xmlns:a16="http://schemas.microsoft.com/office/drawing/2014/main" id="{B4F26925-65F9-D04B-706F-38E4038350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23606" y="1136607"/>
                <a:ext cx="4701505" cy="544965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267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8" presetClass="emph" presetSubtype="128" accel="20000" de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of a tree with colorful leaves&#10;&#10;Description automatically generated">
            <a:extLst>
              <a:ext uri="{FF2B5EF4-FFF2-40B4-BE49-F238E27FC236}">
                <a16:creationId xmlns:a16="http://schemas.microsoft.com/office/drawing/2014/main" id="{F231DCD0-0179-9257-B83D-DD9D676A42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4" y="4457699"/>
            <a:ext cx="2638425" cy="2638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22DCE6-F744-A1E1-D915-56EB2C30E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Myriad Pro Light" panose="020B0403030403020204"/>
              </a:rPr>
              <a:t>Breakout Session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77CB4-1167-0003-3038-ECBCC5CD585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latin typeface="Myriad Pro Light"/>
              </a:rPr>
              <a:t>What is the Immunization Module?</a:t>
            </a:r>
          </a:p>
          <a:p>
            <a:r>
              <a:rPr lang="en-US" sz="1800" dirty="0">
                <a:latin typeface="Myriad Pro Light"/>
              </a:rPr>
              <a:t>What ways can I chart immunizations?</a:t>
            </a:r>
          </a:p>
          <a:p>
            <a:r>
              <a:rPr lang="en-US" sz="1800" dirty="0">
                <a:latin typeface="Myriad Pro Light"/>
              </a:rPr>
              <a:t>Overview of Immunization Module.</a:t>
            </a:r>
          </a:p>
          <a:p>
            <a:r>
              <a:rPr lang="en-US" sz="1800" dirty="0">
                <a:latin typeface="Myriad Pro Light"/>
              </a:rPr>
              <a:t>Admin Quick Tips (Default Selection for Quick Documentation)</a:t>
            </a:r>
          </a:p>
          <a:p>
            <a:r>
              <a:rPr lang="en-US" sz="1800" dirty="0">
                <a:latin typeface="Myriad Pro Light"/>
              </a:rPr>
              <a:t>“Immunization not found”</a:t>
            </a:r>
          </a:p>
          <a:p>
            <a:r>
              <a:rPr lang="en-US" sz="1800" dirty="0">
                <a:latin typeface="Myriad Pro Light"/>
              </a:rPr>
              <a:t>Key Tips</a:t>
            </a:r>
          </a:p>
          <a:p>
            <a:r>
              <a:rPr lang="en-US" sz="1800" dirty="0">
                <a:latin typeface="Myriad Pro Light"/>
              </a:rPr>
              <a:t>Additional Enhancements</a:t>
            </a:r>
          </a:p>
          <a:p>
            <a:r>
              <a:rPr lang="en-US" sz="1800" dirty="0">
                <a:latin typeface="Myriad Pro Light"/>
              </a:rPr>
              <a:t>Enhancements coming soon!</a:t>
            </a:r>
          </a:p>
          <a:p>
            <a:r>
              <a:rPr lang="en-US" sz="1800" dirty="0">
                <a:latin typeface="Myriad Pro Light"/>
              </a:rPr>
              <a:t>Q&amp;A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Content Placeholder 5" descr="Syringe">
                <a:extLst>
                  <a:ext uri="{FF2B5EF4-FFF2-40B4-BE49-F238E27FC236}">
                    <a16:creationId xmlns:a16="http://schemas.microsoft.com/office/drawing/2014/main" id="{223B87B2-78BC-ECBE-A62D-277EB0587507}"/>
                  </a:ext>
                </a:extLst>
              </p:cNvPr>
              <p:cNvGraphicFramePr>
                <a:graphicFrameLocks noGrp="1" noChangeAspect="1"/>
              </p:cNvGraphicFramePr>
              <p:nvPr>
                <p:ph sz="half" idx="2"/>
                <p:extLst>
                  <p:ext uri="{D42A27DB-BD31-4B8C-83A1-F6EECF244321}">
                    <p14:modId xmlns:p14="http://schemas.microsoft.com/office/powerpoint/2010/main" val="3587449568"/>
                  </p:ext>
                </p:extLst>
              </p:nvPr>
            </p:nvGraphicFramePr>
            <p:xfrm rot="2819904">
              <a:off x="8520754" y="-211501"/>
              <a:ext cx="1323158" cy="5439644"/>
            </p:xfrm>
            <a:graphic>
              <a:graphicData uri="http://schemas.microsoft.com/office/drawing/2017/model3d">
                <am3d:model3d r:embed="rId3">
                  <am3d:spPr>
                    <a:xfrm rot="2819904">
                      <a:off x="0" y="0"/>
                      <a:ext cx="1323158" cy="5439644"/>
                    </a:xfrm>
                    <a:prstGeom prst="rect">
                      <a:avLst/>
                    </a:prstGeom>
                  </am3d:spPr>
                  <am3d:camera>
                    <am3d:pos x="0" y="0" z="482678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62670" d="1000000"/>
                    <am3d:preTrans dx="-985" dy="-17998315" dz="373516"/>
                    <am3d:scale>
                      <am3d:sx n="1000000" d="1000000"/>
                      <am3d:sy n="1000000" d="1000000"/>
                      <am3d:sz n="1000000" d="1000000"/>
                    </am3d:scale>
                    <am3d:rot ax="-3406742" ay="109883" az="-16763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74176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Content Placeholder 5" descr="Syringe">
                <a:extLst>
                  <a:ext uri="{FF2B5EF4-FFF2-40B4-BE49-F238E27FC236}">
                    <a16:creationId xmlns:a16="http://schemas.microsoft.com/office/drawing/2014/main" id="{223B87B2-78BC-ECBE-A62D-277EB05875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819904">
                <a:off x="8520754" y="-211501"/>
                <a:ext cx="1323158" cy="543964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239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6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FE51C-2F4F-2849-9F53-DDC6CFBE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2004"/>
            <a:ext cx="10515600" cy="1523621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Myriad Pro Light" panose="020B0403030403020204"/>
              </a:rPr>
              <a:t>What is the Immunization Module?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613E5-14B1-0393-3464-2BDB628E6E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Myriad Pro Light"/>
              </a:rPr>
              <a:t>Patient chart of administered, historic and refused vaccines.</a:t>
            </a:r>
          </a:p>
          <a:p>
            <a:r>
              <a:rPr lang="en-US" sz="2000" dirty="0">
                <a:latin typeface="Myriad Pro Light"/>
              </a:rPr>
              <a:t>View from: </a:t>
            </a:r>
          </a:p>
          <a:p>
            <a:pPr lvl="1"/>
            <a:r>
              <a:rPr lang="en-US" sz="2000" dirty="0">
                <a:latin typeface="Myriad Pro Light"/>
              </a:rPr>
              <a:t>a provider note (most common workflow)</a:t>
            </a:r>
          </a:p>
          <a:p>
            <a:pPr lvl="1"/>
            <a:r>
              <a:rPr lang="en-US" sz="2000" dirty="0">
                <a:latin typeface="Myriad Pro Light"/>
              </a:rPr>
              <a:t>Directly from patient account</a:t>
            </a:r>
          </a:p>
          <a:p>
            <a:r>
              <a:rPr lang="en-US" sz="2000" dirty="0">
                <a:latin typeface="Myriad Pro Light"/>
              </a:rPr>
              <a:t>Can be connected to your state’s immunization registry </a:t>
            </a:r>
          </a:p>
          <a:p>
            <a:pPr lvl="1"/>
            <a:r>
              <a:rPr lang="en-US" sz="1600" dirty="0">
                <a:latin typeface="Myriad Pro Light"/>
              </a:rPr>
              <a:t>(requirements and connection times vary per state)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30ABAE7-4B18-1490-B7BE-F81D0D7991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76449" y="3298997"/>
            <a:ext cx="8606407" cy="1523621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71F606-40F4-8BA6-4237-4E13C0D6F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657" y="3349246"/>
            <a:ext cx="6058488" cy="32067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F7FEAE-D22A-319D-86CE-FE3A5425F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737" y="1446592"/>
            <a:ext cx="6479263" cy="39503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275B82-7F50-9AB8-F43E-2A56A9D57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3031" y="5050173"/>
            <a:ext cx="7305339" cy="127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6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of a tree with colorful leaves&#10;&#10;Description automatically generated">
            <a:extLst>
              <a:ext uri="{FF2B5EF4-FFF2-40B4-BE49-F238E27FC236}">
                <a16:creationId xmlns:a16="http://schemas.microsoft.com/office/drawing/2014/main" id="{F231DCD0-0179-9257-B83D-DD9D676A42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4" y="4457699"/>
            <a:ext cx="2638425" cy="263842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AE56CA0-D89A-7204-E7DE-560E6879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6E033D-F873-CCF2-9FCE-8EB91252FE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4AA3B7-4649-69C3-E812-B8E43A0B83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408EE3F-A9BC-E483-A333-EAC8FAF9025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Myriad Pro Light" panose="020B0403030403020204"/>
              </a:rPr>
              <a:t>What ways can I chart immunizations?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BE40B1-EE86-ED8A-4ED9-35AE848E42A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Lot Types</a:t>
            </a:r>
          </a:p>
          <a:p>
            <a:pPr lvl="1"/>
            <a:r>
              <a:rPr lang="en-US"/>
              <a:t>Add</a:t>
            </a:r>
          </a:p>
          <a:p>
            <a:pPr lvl="1"/>
            <a:r>
              <a:rPr lang="en-US"/>
              <a:t>Administer	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710F8EC-4149-B2B9-674A-D4B460DE6091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Scan Barcode</a:t>
            </a:r>
            <a:endParaRPr 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92A5330-4024-6B3F-0409-D5A2891B4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84" y="2158764"/>
            <a:ext cx="9022193" cy="432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65EC61-41DB-6357-8605-CE729DABD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911" y="3156306"/>
            <a:ext cx="10829778" cy="23319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859FAB-A88F-90BE-0CC3-CF36AE9CD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14" y="2233871"/>
            <a:ext cx="6315991" cy="44111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14F7BA-CD38-F9A9-5990-F8E836EEC7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3212" y="2597645"/>
            <a:ext cx="3446679" cy="24159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05D84C-2A95-6DA2-31E7-5EDAB87FCE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1116" y="2248803"/>
            <a:ext cx="5181600" cy="427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0" grpId="1" build="p"/>
      <p:bldP spid="1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of a tree with colorful leaves&#10;&#10;Description automatically generated">
            <a:extLst>
              <a:ext uri="{FF2B5EF4-FFF2-40B4-BE49-F238E27FC236}">
                <a16:creationId xmlns:a16="http://schemas.microsoft.com/office/drawing/2014/main" id="{F231DCD0-0179-9257-B83D-DD9D676A42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4" y="4457699"/>
            <a:ext cx="2638425" cy="2638425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FA4E7038-3AF8-D87D-7890-D5CF517F2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F772713-FED3-C431-6DC3-C9C03FCDF409}"/>
              </a:ext>
            </a:extLst>
          </p:cNvPr>
          <p:cNvSpPr txBox="1">
            <a:spLocks/>
          </p:cNvSpPr>
          <p:nvPr/>
        </p:nvSpPr>
        <p:spPr>
          <a:xfrm>
            <a:off x="838200" y="1487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Myriad Pro Light"/>
              </a:rPr>
              <a:t>Overview of Immunization Module via Barcode Method</a:t>
            </a:r>
          </a:p>
        </p:txBody>
      </p:sp>
      <p:pic>
        <p:nvPicPr>
          <p:cNvPr id="7" name="UC23IMO">
            <a:hlinkClick r:id="" action="ppaction://media"/>
            <a:extLst>
              <a:ext uri="{FF2B5EF4-FFF2-40B4-BE49-F238E27FC236}">
                <a16:creationId xmlns:a16="http://schemas.microsoft.com/office/drawing/2014/main" id="{807E845B-184A-3934-FE3E-822EADFB00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441" y="808571"/>
            <a:ext cx="11803117" cy="6049429"/>
          </a:xfrm>
        </p:spPr>
      </p:pic>
    </p:spTree>
    <p:extLst>
      <p:ext uri="{BB962C8B-B14F-4D97-AF65-F5344CB8AC3E}">
        <p14:creationId xmlns:p14="http://schemas.microsoft.com/office/powerpoint/2010/main" val="216628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8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of a tree with colorful leaves&#10;&#10;Description automatically generated">
            <a:extLst>
              <a:ext uri="{FF2B5EF4-FFF2-40B4-BE49-F238E27FC236}">
                <a16:creationId xmlns:a16="http://schemas.microsoft.com/office/drawing/2014/main" id="{F231DCD0-0179-9257-B83D-DD9D676A42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4" y="4457699"/>
            <a:ext cx="2638425" cy="2638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ABD30E-F130-704B-2AE9-505093271EF4}"/>
              </a:ext>
            </a:extLst>
          </p:cNvPr>
          <p:cNvSpPr txBox="1">
            <a:spLocks/>
          </p:cNvSpPr>
          <p:nvPr/>
        </p:nvSpPr>
        <p:spPr>
          <a:xfrm>
            <a:off x="968644" y="-3904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dirty="0">
              <a:latin typeface="Myriad Pro Ligh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05F4F74-002E-350A-96BC-A997863E317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latin typeface="Myriad Pro Light" panose="020B0403030403020204"/>
              </a:rPr>
              <a:t>Admin Quick Tips </a:t>
            </a:r>
            <a:endParaRPr lang="en-US" dirty="0">
              <a:latin typeface="Myriad Pro Light" panose="020B0403030403020204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8BB2005-4985-275F-AD17-0C9648C4F46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Myriad Pro Light" panose="020B0403030403020204"/>
              </a:rPr>
              <a:t>Vaccine administration defaults</a:t>
            </a:r>
          </a:p>
          <a:p>
            <a:pPr marL="800100" lvl="1" indent="-342900" algn="l">
              <a:buFont typeface="+mj-lt"/>
              <a:buAutoNum type="arabicPeriod"/>
            </a:pPr>
            <a:r>
              <a:rPr lang="en-US" sz="1400" dirty="0">
                <a:solidFill>
                  <a:srgbClr val="4B4D4D"/>
                </a:solidFill>
                <a:latin typeface="Myriad Pro Light" panose="020B0403030403020204"/>
              </a:rPr>
              <a:t>Dose</a:t>
            </a:r>
          </a:p>
          <a:p>
            <a:pPr marL="800100" lvl="1" indent="-342900" algn="l">
              <a:buFont typeface="+mj-lt"/>
              <a:buAutoNum type="arabicPeriod"/>
            </a:pPr>
            <a:r>
              <a:rPr lang="en-US" sz="1400" dirty="0">
                <a:solidFill>
                  <a:srgbClr val="4B4D4D"/>
                </a:solidFill>
                <a:latin typeface="Myriad Pro Light" panose="020B0403030403020204"/>
              </a:rPr>
              <a:t>Lot</a:t>
            </a:r>
          </a:p>
          <a:p>
            <a:pPr marL="800100" lvl="1" indent="-342900" algn="l">
              <a:buFont typeface="+mj-lt"/>
              <a:buAutoNum type="arabicPeriod"/>
            </a:pPr>
            <a:r>
              <a:rPr lang="en-US" sz="1400" dirty="0">
                <a:solidFill>
                  <a:srgbClr val="4B4D4D"/>
                </a:solidFill>
                <a:latin typeface="Myriad Pro Light" panose="020B0403030403020204"/>
              </a:rPr>
              <a:t>Route</a:t>
            </a:r>
          </a:p>
          <a:p>
            <a:pPr marL="800100" lvl="1" indent="-342900" algn="l">
              <a:buFont typeface="+mj-lt"/>
              <a:buAutoNum type="arabicPeriod"/>
            </a:pPr>
            <a:r>
              <a:rPr lang="en-US" sz="1400" dirty="0">
                <a:solidFill>
                  <a:srgbClr val="4B4D4D"/>
                </a:solidFill>
                <a:latin typeface="Myriad Pro Light" panose="020B0403030403020204"/>
              </a:rPr>
              <a:t>Site</a:t>
            </a:r>
          </a:p>
          <a:p>
            <a:pPr marL="800100" lvl="1" indent="-342900" algn="l">
              <a:buFont typeface="+mj-lt"/>
              <a:buAutoNum type="arabicPeriod"/>
            </a:pPr>
            <a:r>
              <a:rPr lang="en-US" sz="1400" dirty="0">
                <a:solidFill>
                  <a:srgbClr val="4B4D4D"/>
                </a:solidFill>
                <a:latin typeface="Myriad Pro Light" panose="020B0403030403020204"/>
              </a:rPr>
              <a:t>Ordering Provider</a:t>
            </a:r>
          </a:p>
          <a:p>
            <a:pPr marL="800100" lvl="1" indent="-342900" algn="l">
              <a:buFont typeface="+mj-lt"/>
              <a:buAutoNum type="arabicPeriod"/>
            </a:pPr>
            <a:r>
              <a:rPr lang="en-US" sz="1400" dirty="0">
                <a:solidFill>
                  <a:srgbClr val="4B4D4D"/>
                </a:solidFill>
                <a:latin typeface="Myriad Pro Light" panose="020B0403030403020204"/>
              </a:rPr>
              <a:t>Administered By</a:t>
            </a:r>
          </a:p>
          <a:p>
            <a:pPr marL="800100" lvl="1" indent="-342900" algn="l">
              <a:buFont typeface="+mj-lt"/>
              <a:buAutoNum type="arabicPeriod"/>
            </a:pPr>
            <a:r>
              <a:rPr lang="en-US" sz="1400" dirty="0">
                <a:solidFill>
                  <a:srgbClr val="4B4D4D"/>
                </a:solidFill>
                <a:latin typeface="Myriad Pro Light" panose="020B0403030403020204"/>
              </a:rPr>
              <a:t>Eligibility</a:t>
            </a:r>
          </a:p>
          <a:p>
            <a:pPr marL="800100" lvl="1" indent="-342900" algn="l">
              <a:buFont typeface="+mj-lt"/>
              <a:buAutoNum type="arabicPeriod"/>
            </a:pPr>
            <a:r>
              <a:rPr lang="en-US" sz="1400" dirty="0">
                <a:solidFill>
                  <a:srgbClr val="4B4D4D"/>
                </a:solidFill>
                <a:latin typeface="Myriad Pro Light" panose="020B0403030403020204"/>
              </a:rPr>
              <a:t>VIS Documentation</a:t>
            </a:r>
          </a:p>
          <a:p>
            <a:pPr marL="800100" lvl="1" indent="-342900" algn="l">
              <a:buFont typeface="+mj-lt"/>
              <a:buAutoNum type="arabicPeriod"/>
            </a:pPr>
            <a:r>
              <a:rPr lang="en-US" sz="1400" dirty="0">
                <a:solidFill>
                  <a:srgbClr val="4B4D4D"/>
                </a:solidFill>
                <a:latin typeface="Myriad Pro Light" panose="020B0403030403020204"/>
              </a:rPr>
              <a:t>Date VIS Published and Reportable to Registry</a:t>
            </a:r>
            <a:endParaRPr lang="en-US" dirty="0">
              <a:latin typeface="Myriad Pro Light" panose="020B0403030403020204"/>
            </a:endParaRPr>
          </a:p>
          <a:p>
            <a:pPr algn="l"/>
            <a:endParaRPr lang="en-US" dirty="0">
              <a:latin typeface="Myriad Pro Light" panose="020B0403030403020204"/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72AD7FB3-3984-0BAA-5A2E-08D9969AA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408" y="1715042"/>
            <a:ext cx="4315655" cy="397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0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uiExpand="1" build="p"/>
      <p:bldP spid="8" grpId="1" uiExpand="1" build="p"/>
      <p:bldP spid="8" grpId="2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of a tree with colorful leaves&#10;&#10;Description automatically generated">
            <a:extLst>
              <a:ext uri="{FF2B5EF4-FFF2-40B4-BE49-F238E27FC236}">
                <a16:creationId xmlns:a16="http://schemas.microsoft.com/office/drawing/2014/main" id="{F231DCD0-0179-9257-B83D-DD9D676A42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4" y="4457699"/>
            <a:ext cx="2638425" cy="2638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ABD30E-F130-704B-2AE9-505093271EF4}"/>
              </a:ext>
            </a:extLst>
          </p:cNvPr>
          <p:cNvSpPr txBox="1">
            <a:spLocks/>
          </p:cNvSpPr>
          <p:nvPr/>
        </p:nvSpPr>
        <p:spPr>
          <a:xfrm>
            <a:off x="968644" y="-3904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dirty="0">
              <a:latin typeface="Myriad Pro Ligh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05F4F74-002E-350A-96BC-A997863E317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latin typeface="Myriad Pro Light" panose="020B0403030403020204"/>
              </a:rPr>
              <a:t>“Immunization Not Found” – Barcode Method</a:t>
            </a:r>
            <a:endParaRPr lang="en-US" dirty="0">
              <a:latin typeface="Myriad Pro Light" panose="020B0403030403020204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8BB2005-4985-275F-AD17-0C9648C4F46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Myriad Pro Light" panose="020B0403030403020204"/>
              </a:rPr>
              <a:t>Ensure inventory module has the product with the 11-digit NDC format (5-4-2).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Myriad Pro Light" panose="020B0403030403020204"/>
              </a:rPr>
              <a:t>Ensure charge code/CPT code is attached to product under billing tab in inventory module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Myriad Pro Light" panose="020B0403030403020204"/>
              </a:rPr>
              <a:t>Ensure inventory has been received and there is product available to dispense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Red Question mark">
                <a:extLst>
                  <a:ext uri="{FF2B5EF4-FFF2-40B4-BE49-F238E27FC236}">
                    <a16:creationId xmlns:a16="http://schemas.microsoft.com/office/drawing/2014/main" id="{69A9C383-14E8-542A-0B2C-938DE6BA956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85163431"/>
                  </p:ext>
                </p:extLst>
              </p:nvPr>
            </p:nvGraphicFramePr>
            <p:xfrm>
              <a:off x="7691980" y="1346897"/>
              <a:ext cx="2656385" cy="450012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656385" cy="4500120"/>
                    </a:xfrm>
                    <a:prstGeom prst="rect">
                      <a:avLst/>
                    </a:prstGeom>
                  </am3d:spPr>
                  <am3d:camera>
                    <am3d:pos x="0" y="0" z="553895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17042" d="1000000"/>
                    <am3d:preTrans dx="0" dy="-18004113" dz="-4973"/>
                    <am3d:scale>
                      <am3d:sx n="1000000" d="1000000"/>
                      <am3d:sy n="1000000" d="1000000"/>
                      <am3d:sz n="1000000" d="1000000"/>
                    </am3d:scale>
                    <am3d:rot ax="-1178946" ay="178847" az="-6382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74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Red Question mark">
                <a:extLst>
                  <a:ext uri="{FF2B5EF4-FFF2-40B4-BE49-F238E27FC236}">
                    <a16:creationId xmlns:a16="http://schemas.microsoft.com/office/drawing/2014/main" id="{69A9C383-14E8-542A-0B2C-938DE6BA95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91980" y="1346897"/>
                <a:ext cx="2656385" cy="450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4970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of a tree with colorful leaves&#10;&#10;Description automatically generated">
            <a:extLst>
              <a:ext uri="{FF2B5EF4-FFF2-40B4-BE49-F238E27FC236}">
                <a16:creationId xmlns:a16="http://schemas.microsoft.com/office/drawing/2014/main" id="{F231DCD0-0179-9257-B83D-DD9D676A42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4" y="4457699"/>
            <a:ext cx="2638425" cy="2638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ABD30E-F130-704B-2AE9-505093271EF4}"/>
              </a:ext>
            </a:extLst>
          </p:cNvPr>
          <p:cNvSpPr txBox="1">
            <a:spLocks/>
          </p:cNvSpPr>
          <p:nvPr/>
        </p:nvSpPr>
        <p:spPr>
          <a:xfrm>
            <a:off x="968644" y="-3904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Myriad Pro Light"/>
              </a:rPr>
              <a:t>Key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54EB3-3F79-4E3F-41D4-92811EE24A22}"/>
              </a:ext>
            </a:extLst>
          </p:cNvPr>
          <p:cNvSpPr txBox="1">
            <a:spLocks/>
          </p:cNvSpPr>
          <p:nvPr/>
        </p:nvSpPr>
        <p:spPr>
          <a:xfrm>
            <a:off x="7010400" y="1951361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Myriad Pro Light"/>
              </a:rPr>
              <a:t>Funding source now displays as a column in vaccine lot.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Myriad Pro Light"/>
              </a:rPr>
              <a:t>Funding source is shown when hovered over the lot number, once the lot is selected.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4877E7C-9014-1A94-2DFB-C5CD524C7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0" t="1276" r="1327" b="1142"/>
          <a:stretch/>
        </p:blipFill>
        <p:spPr>
          <a:xfrm>
            <a:off x="548640" y="1828800"/>
            <a:ext cx="5943600" cy="4754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BB101B-BC34-C5E2-6670-0F6B59AD59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5" t="621" r="2003" b="6568"/>
          <a:stretch/>
        </p:blipFill>
        <p:spPr>
          <a:xfrm>
            <a:off x="457200" y="1645920"/>
            <a:ext cx="603504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6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3" grpId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of a tree with colorful leaves&#10;&#10;Description automatically generated">
            <a:extLst>
              <a:ext uri="{FF2B5EF4-FFF2-40B4-BE49-F238E27FC236}">
                <a16:creationId xmlns:a16="http://schemas.microsoft.com/office/drawing/2014/main" id="{F231DCD0-0179-9257-B83D-DD9D676A42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4" y="4457699"/>
            <a:ext cx="2638425" cy="2638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DFB9D4-52D7-758F-E2F7-156C881C7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Myriad Pro Light" panose="020B0403030403020204"/>
              </a:rPr>
              <a:t>Key Tips for Lot Type Users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76698-6A9A-11BA-FDE3-1EFBBB743AD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1800" dirty="0">
                <a:latin typeface="Myriad Pro Light"/>
              </a:rPr>
              <a:t>Lot type users can benefit from the ability to pin their most used/favorite vaccines</a:t>
            </a:r>
          </a:p>
          <a:p>
            <a:r>
              <a:rPr lang="en-US" sz="1800" b="0" i="0" dirty="0">
                <a:effectLst/>
                <a:latin typeface="Myriad Pro Light"/>
              </a:rPr>
              <a:t>On the ‘Administer Vaccine’ screen, when the user hovers over a vaccine in the list, a pin icon appears next to the vaccine manufacture’s name.</a:t>
            </a:r>
          </a:p>
          <a:p>
            <a:r>
              <a:rPr lang="en-US" sz="1800" dirty="0">
                <a:latin typeface="Myriad Pro Light"/>
              </a:rPr>
              <a:t>Once pinned the vaccine turns </a:t>
            </a:r>
            <a:r>
              <a:rPr lang="en-US" sz="1800" b="1" dirty="0">
                <a:solidFill>
                  <a:srgbClr val="0070C0"/>
                </a:solidFill>
                <a:latin typeface="Myriad Pro Light"/>
              </a:rPr>
              <a:t>blue</a:t>
            </a:r>
          </a:p>
          <a:p>
            <a:r>
              <a:rPr lang="en-US" sz="1800" dirty="0">
                <a:latin typeface="Myriad Pro Light"/>
              </a:rPr>
              <a:t>Users can also search for a specific lot, Sale and NDC numbers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C1E895-DD9E-017A-455C-23B1F937AA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802" t="2753" r="1177" b="1903"/>
          <a:stretch/>
        </p:blipFill>
        <p:spPr>
          <a:xfrm>
            <a:off x="6217920" y="914400"/>
            <a:ext cx="5577840" cy="374904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3B0DCDC-0243-D2F0-F7A3-F772D19A0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" t="1115" r="877" b="1254"/>
          <a:stretch/>
        </p:blipFill>
        <p:spPr bwMode="auto">
          <a:xfrm>
            <a:off x="6172202" y="914400"/>
            <a:ext cx="5760720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00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85D67BE-F237-4828-8A0E-C43C01C982D4}">
  <we:reference id="wa104380902" version="1.0.0.0" store="en-US" storeType="OMEX"/>
  <we:alternateReferences>
    <we:reference id="wa104380902" version="1.0.0.0" store="WA104380902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83C78BC638F043ADC332075ADF6D9F" ma:contentTypeVersion="14" ma:contentTypeDescription="Create a new document." ma:contentTypeScope="" ma:versionID="d5ef9dc2e1f616cf4b4d98190987f1cd">
  <xsd:schema xmlns:xsd="http://www.w3.org/2001/XMLSchema" xmlns:xs="http://www.w3.org/2001/XMLSchema" xmlns:p="http://schemas.microsoft.com/office/2006/metadata/properties" xmlns:ns2="ee36578f-8222-40a7-863e-3e150c1c0bf7" xmlns:ns3="5a202a1f-a3da-4432-b65e-905e9552fcf8" targetNamespace="http://schemas.microsoft.com/office/2006/metadata/properties" ma:root="true" ma:fieldsID="dcca7ba743b1513ef1db5282c68629f5" ns2:_="" ns3:_="">
    <xsd:import namespace="ee36578f-8222-40a7-863e-3e150c1c0bf7"/>
    <xsd:import namespace="5a202a1f-a3da-4432-b65e-905e9552fc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36578f-8222-40a7-863e-3e150c1c0b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f8d8871-522c-4e67-9b15-3f589a5b8b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02a1f-a3da-4432-b65e-905e9552fcf8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57b29e12-a39a-402d-8173-4fbb2591f3db}" ma:internalName="TaxCatchAll" ma:showField="CatchAllData" ma:web="5a202a1f-a3da-4432-b65e-905e9552fc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a202a1f-a3da-4432-b65e-905e9552fcf8" xsi:nil="true"/>
    <lcf76f155ced4ddcb4097134ff3c332f xmlns="ee36578f-8222-40a7-863e-3e150c1c0bf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30DD6AE-7BF7-4F16-BA86-B3E4BD6B43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36578f-8222-40a7-863e-3e150c1c0bf7"/>
    <ds:schemaRef ds:uri="5a202a1f-a3da-4432-b65e-905e9552fc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4297AB-913F-4F7F-B198-5E060E33D6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CF58552-FD24-4AC3-9555-DDCE1EC840C9}">
  <ds:schemaRefs>
    <ds:schemaRef ds:uri="http://schemas.microsoft.com/office/2006/documentManagement/types"/>
    <ds:schemaRef ds:uri="5a202a1f-a3da-4432-b65e-905e9552fcf8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ee36578f-8222-40a7-863e-3e150c1c0bf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7380</TotalTime>
  <Words>381</Words>
  <Application>Microsoft Office PowerPoint</Application>
  <PresentationFormat>Widescreen</PresentationFormat>
  <Paragraphs>62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Myriad Pro Light</vt:lpstr>
      <vt:lpstr>Office Theme</vt:lpstr>
      <vt:lpstr>PowerPoint Presentation</vt:lpstr>
      <vt:lpstr>Breakout Session Agenda</vt:lpstr>
      <vt:lpstr>What is the Immunization Module?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Tips for Lot Type Users</vt:lpstr>
      <vt:lpstr>Key Tips</vt:lpstr>
      <vt:lpstr>Additional Enhancements </vt:lpstr>
      <vt:lpstr>Enhancements Coming Soon!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Lane DeVoile</dc:creator>
  <cp:lastModifiedBy>Kristina Cramarossa</cp:lastModifiedBy>
  <cp:revision>13</cp:revision>
  <dcterms:created xsi:type="dcterms:W3CDTF">2023-08-22T16:15:59Z</dcterms:created>
  <dcterms:modified xsi:type="dcterms:W3CDTF">2023-09-28T20:54:26Z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0x010100D583C78BC638F043ADC332075ADF6D9F</vt:lpwstr>
  </property>
  <property fmtid="{D5CDD505-2E9C-101B-9397-08002B2CF9AE}" pid="3" name="MediaServiceImageTags">
    <vt:lpwstr/>
  </property>
</Properties>
</file>